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Book Antiqu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nmuga priy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BookAntiqua-bold.fntdata"/><Relationship Id="rId14" Type="http://schemas.openxmlformats.org/officeDocument/2006/relationships/slide" Target="slides/slide8.xml"/><Relationship Id="rId36" Type="http://schemas.openxmlformats.org/officeDocument/2006/relationships/font" Target="fonts/BookAntiqua-regular.fntdata"/><Relationship Id="rId17" Type="http://schemas.openxmlformats.org/officeDocument/2006/relationships/slide" Target="slides/slide11.xml"/><Relationship Id="rId39" Type="http://schemas.openxmlformats.org/officeDocument/2006/relationships/font" Target="fonts/BookAntiqua-boldItalic.fntdata"/><Relationship Id="rId16" Type="http://schemas.openxmlformats.org/officeDocument/2006/relationships/slide" Target="slides/slide10.xml"/><Relationship Id="rId38" Type="http://schemas.openxmlformats.org/officeDocument/2006/relationships/font" Target="fonts/BookAntiqua-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29T16:38:25.358">
    <p:pos x="83" y="41"/>
    <p:text>We need to aware of our own biases when we apply our limited understanding/experience/knowledge to study other culture/artifacts/materials/objects. This is pointed out by one of our students!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eef2f7eb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eef2f7eb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ef2f7eb1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ef2f7eb1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ef2f7eb1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ef2f7eb1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ef2f7eb1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ef2f7eb1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ef2f7eb1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ef2f7eb1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f0ff5a1c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f0ff5a1c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f0ff5a1c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ef0ff5a1c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f0ff5a1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f0ff5a1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ef2f7eb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ef2f7eb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ef2f7eb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ef2f7eb1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ef2f7eb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ef2f7eb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ef2f7eb1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ef2f7eb1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ef2f7eb1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ef2f7eb1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ef2f7eb1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ef2f7eb1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ef2f7eb1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ef2f7eb1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ef2f7eb1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ef2f7eb1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f0ff5a1c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f0ff5a1c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ef2f7eb1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ef2f7eb1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ef2f7eb1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ef2f7eb1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ef2f7eb1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ef2f7eb1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ef2f7eb1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eef2f7eb1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ef2f7eb1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ef2f7eb1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ef2f7eb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ef2f7eb1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ef2f7eb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ef2f7eb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ef2f7eb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ef2f7eb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ef2f7eb1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ef2f7eb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f0ff5a1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f0ff5a1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f2f7eb1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ef2f7eb1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ef2f7eb1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ef2f7eb1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Font typeface="Book Antiqua"/>
              <a:buNone/>
              <a:defRPr b="1" sz="4800">
                <a:latin typeface="Book Antiqua"/>
                <a:ea typeface="Book Antiqua"/>
                <a:cs typeface="Book Antiqua"/>
                <a:sym typeface="Book Antiqu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800"/>
              <a:buFont typeface="Cambria"/>
              <a:buNone/>
              <a:defRPr sz="2800">
                <a:solidFill>
                  <a:schemeClr val="dk1"/>
                </a:solidFill>
                <a:latin typeface="Cambria"/>
                <a:ea typeface="Cambria"/>
                <a:cs typeface="Cambria"/>
                <a:sym typeface="Cambri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SzPts val="2400"/>
              <a:buChar char="●"/>
              <a:defRPr/>
            </a:lvl1pPr>
            <a:lvl2pPr indent="-381000" lvl="1" marL="914400" algn="ctr">
              <a:spcBef>
                <a:spcPts val="0"/>
              </a:spcBef>
              <a:spcAft>
                <a:spcPts val="0"/>
              </a:spcAft>
              <a:buSzPts val="2400"/>
              <a:buChar char="○"/>
              <a:defRPr/>
            </a:lvl2pPr>
            <a:lvl3pPr indent="-381000" lvl="2" marL="1371600" algn="ctr">
              <a:spcBef>
                <a:spcPts val="0"/>
              </a:spcBef>
              <a:spcAft>
                <a:spcPts val="0"/>
              </a:spcAft>
              <a:buSzPts val="2400"/>
              <a:buChar char="■"/>
              <a:defRPr/>
            </a:lvl3pPr>
            <a:lvl4pPr indent="-381000" lvl="3" marL="1828800" algn="ctr">
              <a:spcBef>
                <a:spcPts val="0"/>
              </a:spcBef>
              <a:spcAft>
                <a:spcPts val="0"/>
              </a:spcAft>
              <a:buSzPts val="2400"/>
              <a:buChar char="●"/>
              <a:defRPr/>
            </a:lvl4pPr>
            <a:lvl5pPr indent="-381000" lvl="4" marL="2286000" algn="ctr">
              <a:spcBef>
                <a:spcPts val="0"/>
              </a:spcBef>
              <a:spcAft>
                <a:spcPts val="0"/>
              </a:spcAft>
              <a:buSzPts val="2400"/>
              <a:buChar char="○"/>
              <a:defRPr/>
            </a:lvl5pPr>
            <a:lvl6pPr indent="-381000" lvl="5" marL="2743200" algn="ctr">
              <a:spcBef>
                <a:spcPts val="0"/>
              </a:spcBef>
              <a:spcAft>
                <a:spcPts val="0"/>
              </a:spcAft>
              <a:buSzPts val="2400"/>
              <a:buChar char="■"/>
              <a:defRPr/>
            </a:lvl6pPr>
            <a:lvl7pPr indent="-381000" lvl="6" marL="3200400" algn="ctr">
              <a:spcBef>
                <a:spcPts val="0"/>
              </a:spcBef>
              <a:spcAft>
                <a:spcPts val="0"/>
              </a:spcAft>
              <a:buSzPts val="2400"/>
              <a:buChar char="●"/>
              <a:defRPr/>
            </a:lvl7pPr>
            <a:lvl8pPr indent="-381000" lvl="7" marL="3657600" algn="ctr">
              <a:spcBef>
                <a:spcPts val="0"/>
              </a:spcBef>
              <a:spcAft>
                <a:spcPts val="0"/>
              </a:spcAft>
              <a:buSzPts val="2400"/>
              <a:buChar char="○"/>
              <a:defRPr/>
            </a:lvl8pPr>
            <a:lvl9pPr indent="-381000" lvl="8" marL="4114800" algn="ctr">
              <a:spcBef>
                <a:spcPts val="0"/>
              </a:spcBef>
              <a:spcAft>
                <a:spcPts val="0"/>
              </a:spcAft>
              <a:buSzPts val="2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0" y="45603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0" y="45603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0" y="45603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45603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Book Antiqua"/>
              <a:buNone/>
              <a:defRPr b="1" sz="2800">
                <a:solidFill>
                  <a:schemeClr val="dk1"/>
                </a:solidFill>
                <a:latin typeface="Book Antiqua"/>
                <a:ea typeface="Book Antiqua"/>
                <a:cs typeface="Book Antiqua"/>
                <a:sym typeface="Book Antiqu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277800"/>
            <a:ext cx="8520600" cy="47109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1pPr>
            <a:lvl2pPr indent="-381000" lvl="1" marL="9144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2pPr>
            <a:lvl3pPr indent="-381000" lvl="2" marL="13716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3pPr>
            <a:lvl4pPr indent="-381000" lvl="3" marL="18288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4pPr>
            <a:lvl5pPr indent="-381000" lvl="4" marL="22860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5pPr>
            <a:lvl6pPr indent="-381000" lvl="5" marL="27432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6pPr>
            <a:lvl7pPr indent="-381000" lvl="6" marL="32004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7pPr>
            <a:lvl8pPr indent="-381000" lvl="7" marL="36576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8pPr>
            <a:lvl9pPr indent="-381000" lvl="8" marL="4114800">
              <a:lnSpc>
                <a:spcPct val="115000"/>
              </a:lnSpc>
              <a:spcBef>
                <a:spcPts val="0"/>
              </a:spcBef>
              <a:spcAft>
                <a:spcPts val="0"/>
              </a:spcAft>
              <a:buClr>
                <a:schemeClr val="dk1"/>
              </a:buClr>
              <a:buSzPts val="2400"/>
              <a:buFont typeface="Cambria"/>
              <a:buChar char="■"/>
              <a:defRPr sz="2400">
                <a:solidFill>
                  <a:schemeClr val="dk1"/>
                </a:solidFill>
                <a:latin typeface="Cambria"/>
                <a:ea typeface="Cambria"/>
                <a:cs typeface="Cambria"/>
                <a:sym typeface="Cambri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en.wikipedia.org/wiki/Renaissance" TargetMode="External"/><Relationship Id="rId5" Type="http://schemas.openxmlformats.org/officeDocument/2006/relationships/hyperlink" Target="https://en.wikipedia.org/wiki/Renaissance#See_als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en.wikipedia.org/wiki/The_New_Science#/media/File:Vico_La_scienza_nuova.gi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journals.uchicago.edu/doi/full/10.1086/6850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youtube.com/watch?v=pQHX-SjgQv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eb.archive.org/web/20140329071804/http://shc.stanford.edu/what-are-the-humanities"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4humanities.org/2014/12/what-are-the-humaniti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britannica.com/topic/humanities" TargetMode="External"/><Relationship Id="rId4" Type="http://schemas.openxmlformats.org/officeDocument/2006/relationships/hyperlink" Target="https://www.britannica.com/topic/humanit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013475" y="319700"/>
            <a:ext cx="6903150" cy="464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idx="1" type="body"/>
          </p:nvPr>
        </p:nvSpPr>
        <p:spPr>
          <a:xfrm>
            <a:off x="121800" y="743800"/>
            <a:ext cx="5078400" cy="30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Fifteenth-century Italian humanists used </a:t>
            </a:r>
            <a:r>
              <a:rPr i="1" lang="en" sz="2000"/>
              <a:t>studia humanitatis</a:t>
            </a:r>
            <a:r>
              <a:rPr lang="en" sz="2000"/>
              <a:t> to describe secular literary and scholarly activities </a:t>
            </a:r>
            <a:r>
              <a:rPr lang="en" sz="2000">
                <a:solidFill>
                  <a:srgbClr val="FF0000"/>
                </a:solidFill>
              </a:rPr>
              <a:t>focused on Classical studies. </a:t>
            </a:r>
            <a:endParaRPr sz="2000">
              <a:solidFill>
                <a:srgbClr val="FF0000"/>
              </a:solidFill>
            </a:endParaRPr>
          </a:p>
          <a:p>
            <a:pPr indent="0" lvl="0" marL="0" rtl="0" algn="l">
              <a:spcBef>
                <a:spcPts val="1200"/>
              </a:spcBef>
              <a:spcAft>
                <a:spcPts val="1200"/>
              </a:spcAft>
              <a:buNone/>
            </a:pPr>
            <a:r>
              <a:rPr lang="en" sz="2000"/>
              <a:t>Eighteenth-century French critics criticized</a:t>
            </a:r>
            <a:r>
              <a:rPr i="1" lang="en" sz="2000"/>
              <a:t> </a:t>
            </a:r>
            <a:r>
              <a:rPr i="1" lang="en" sz="2000" u="sng">
                <a:solidFill>
                  <a:srgbClr val="980000"/>
                </a:solidFill>
              </a:rPr>
              <a:t>studia humanitatis </a:t>
            </a:r>
            <a:r>
              <a:rPr lang="en" sz="2000" u="sng">
                <a:solidFill>
                  <a:srgbClr val="980000"/>
                </a:solidFill>
              </a:rPr>
              <a:t>for its </a:t>
            </a:r>
            <a:r>
              <a:rPr lang="en" sz="2000" u="sng">
                <a:solidFill>
                  <a:srgbClr val="FF0000"/>
                </a:solidFill>
              </a:rPr>
              <a:t>narrow focus on Latin and Greek texts</a:t>
            </a:r>
            <a:r>
              <a:rPr lang="en" sz="2000">
                <a:solidFill>
                  <a:srgbClr val="FF0000"/>
                </a:solidFill>
              </a:rPr>
              <a:t>. </a:t>
            </a:r>
            <a:endParaRPr sz="2000">
              <a:solidFill>
                <a:srgbClr val="FF0000"/>
              </a:solidFill>
            </a:endParaRPr>
          </a:p>
        </p:txBody>
      </p:sp>
      <p:pic>
        <p:nvPicPr>
          <p:cNvPr id="112" name="Google Shape;112;p22"/>
          <p:cNvPicPr preferRelativeResize="0"/>
          <p:nvPr/>
        </p:nvPicPr>
        <p:blipFill>
          <a:blip r:embed="rId3">
            <a:alphaModFix/>
          </a:blip>
          <a:stretch>
            <a:fillRect/>
          </a:stretch>
        </p:blipFill>
        <p:spPr>
          <a:xfrm>
            <a:off x="5069550" y="1246950"/>
            <a:ext cx="4106576" cy="2736650"/>
          </a:xfrm>
          <a:prstGeom prst="rect">
            <a:avLst/>
          </a:prstGeom>
          <a:noFill/>
          <a:ln>
            <a:noFill/>
          </a:ln>
        </p:spPr>
      </p:pic>
      <p:sp>
        <p:nvSpPr>
          <p:cNvPr id="113" name="Google Shape;113;p22"/>
          <p:cNvSpPr txBox="1"/>
          <p:nvPr/>
        </p:nvSpPr>
        <p:spPr>
          <a:xfrm>
            <a:off x="121800" y="-126225"/>
            <a:ext cx="89712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2000">
                <a:solidFill>
                  <a:schemeClr val="dk1"/>
                </a:solidFill>
                <a:latin typeface="Cambria"/>
                <a:ea typeface="Cambria"/>
                <a:cs typeface="Cambria"/>
                <a:sym typeface="Cambria"/>
              </a:rPr>
              <a:t>The term humanitas </a:t>
            </a:r>
            <a:r>
              <a:rPr lang="en" sz="2000" u="sng">
                <a:solidFill>
                  <a:srgbClr val="980000"/>
                </a:solidFill>
                <a:latin typeface="Cambria"/>
                <a:ea typeface="Cambria"/>
                <a:cs typeface="Cambria"/>
                <a:sym typeface="Cambria"/>
              </a:rPr>
              <a:t>fell out of common use in the later Middle Ages but was revived and transformed during the </a:t>
            </a:r>
            <a:r>
              <a:rPr lang="en" sz="2000" u="sng">
                <a:solidFill>
                  <a:schemeClr val="accent5"/>
                </a:solidFill>
                <a:latin typeface="Cambria"/>
                <a:ea typeface="Cambria"/>
                <a:cs typeface="Cambria"/>
                <a:sym typeface="Cambria"/>
                <a:hlinkClick r:id="rId4">
                  <a:extLst>
                    <a:ext uri="{A12FA001-AC4F-418D-AE19-62706E023703}">
                      <ahyp:hlinkClr val="tx"/>
                    </a:ext>
                  </a:extLst>
                </a:hlinkClick>
              </a:rPr>
              <a:t>Renaissance</a:t>
            </a:r>
            <a:r>
              <a:rPr lang="en" sz="2000" u="sng">
                <a:solidFill>
                  <a:srgbClr val="980000"/>
                </a:solidFill>
                <a:latin typeface="Cambria"/>
                <a:ea typeface="Cambria"/>
                <a:cs typeface="Cambria"/>
                <a:sym typeface="Cambria"/>
              </a:rPr>
              <a:t>. </a:t>
            </a:r>
            <a:endParaRPr sz="2000">
              <a:solidFill>
                <a:schemeClr val="dk1"/>
              </a:solidFill>
              <a:latin typeface="Cambria"/>
              <a:ea typeface="Cambria"/>
              <a:cs typeface="Cambria"/>
              <a:sym typeface="Cambria"/>
            </a:endParaRPr>
          </a:p>
        </p:txBody>
      </p:sp>
      <p:sp>
        <p:nvSpPr>
          <p:cNvPr id="114" name="Google Shape;114;p22"/>
          <p:cNvSpPr txBox="1"/>
          <p:nvPr/>
        </p:nvSpPr>
        <p:spPr>
          <a:xfrm>
            <a:off x="76200" y="3983600"/>
            <a:ext cx="9093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2000" u="sng">
                <a:solidFill>
                  <a:srgbClr val="980000"/>
                </a:solidFill>
                <a:latin typeface="Cambria"/>
                <a:ea typeface="Cambria"/>
                <a:cs typeface="Cambria"/>
                <a:sym typeface="Cambria"/>
              </a:rPr>
              <a:t>By the 18th and 19th century, the humanities distinguished themselves from physical sciences, emphasizing human meaning and purpose.</a:t>
            </a:r>
            <a:endParaRPr sz="2000">
              <a:solidFill>
                <a:schemeClr val="dk1"/>
              </a:solidFill>
              <a:latin typeface="Cambria"/>
              <a:ea typeface="Cambria"/>
              <a:cs typeface="Cambria"/>
              <a:sym typeface="Cambria"/>
            </a:endParaRPr>
          </a:p>
        </p:txBody>
      </p:sp>
      <p:sp>
        <p:nvSpPr>
          <p:cNvPr id="115" name="Google Shape;115;p22"/>
          <p:cNvSpPr txBox="1"/>
          <p:nvPr/>
        </p:nvSpPr>
        <p:spPr>
          <a:xfrm>
            <a:off x="5515400" y="642675"/>
            <a:ext cx="373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mbria"/>
                <a:ea typeface="Cambria"/>
                <a:cs typeface="Cambria"/>
                <a:sym typeface="Cambria"/>
              </a:rPr>
              <a:t>Florence, birthplace of the Italian Renaissance: Source: </a:t>
            </a:r>
            <a:r>
              <a:rPr lang="en" sz="1800" u="sng">
                <a:solidFill>
                  <a:schemeClr val="hlink"/>
                </a:solidFill>
                <a:latin typeface="Cambria"/>
                <a:ea typeface="Cambria"/>
                <a:cs typeface="Cambria"/>
                <a:sym typeface="Cambria"/>
                <a:hlinkClick r:id="rId5"/>
              </a:rPr>
              <a:t>Wikipedia</a:t>
            </a:r>
            <a:endParaRPr sz="1800">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23"/>
          <p:cNvSpPr txBox="1"/>
          <p:nvPr>
            <p:ph idx="1" type="body"/>
          </p:nvPr>
        </p:nvSpPr>
        <p:spPr>
          <a:xfrm>
            <a:off x="165300" y="0"/>
            <a:ext cx="6492000" cy="49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strong conceptual division between the science of the human and the science of nature dates back to Italian philosopher Giambattista Vico’s </a:t>
            </a:r>
            <a:r>
              <a:rPr i="1" lang="en" sz="1800"/>
              <a:t>Scienza Nuova</a:t>
            </a:r>
            <a:r>
              <a:rPr lang="en" sz="1800"/>
              <a:t> (</a:t>
            </a:r>
            <a:r>
              <a:rPr i="1" lang="en" sz="1800"/>
              <a:t>New Science</a:t>
            </a:r>
            <a:r>
              <a:rPr lang="en" sz="1800"/>
              <a:t>) (1725).</a:t>
            </a:r>
            <a:endParaRPr sz="1800"/>
          </a:p>
          <a:p>
            <a:pPr indent="-342900" lvl="0" marL="457200" rtl="0" algn="l">
              <a:spcBef>
                <a:spcPts val="1200"/>
              </a:spcBef>
              <a:spcAft>
                <a:spcPts val="0"/>
              </a:spcAft>
              <a:buSzPts val="1800"/>
              <a:buChar char="●"/>
            </a:pPr>
            <a:r>
              <a:rPr lang="en" sz="1800"/>
              <a:t>"Principles of a New Science Concerning the Nature of Nations, through Which Are Recovered the Principles of Another System of the Natural Law of Peoples".(Wiki)</a:t>
            </a:r>
            <a:endParaRPr sz="1800"/>
          </a:p>
          <a:p>
            <a:pPr indent="0" lvl="0" marL="0" rtl="0" algn="l">
              <a:spcBef>
                <a:spcPts val="1200"/>
              </a:spcBef>
              <a:spcAft>
                <a:spcPts val="0"/>
              </a:spcAft>
              <a:buClr>
                <a:schemeClr val="dk1"/>
              </a:buClr>
              <a:buSzPts val="1100"/>
              <a:buFont typeface="Arial"/>
              <a:buNone/>
            </a:pPr>
            <a:r>
              <a:t/>
            </a:r>
            <a:endParaRPr sz="1800"/>
          </a:p>
          <a:p>
            <a:pPr indent="0" lvl="0" marL="0" rtl="0" algn="l">
              <a:spcBef>
                <a:spcPts val="1200"/>
              </a:spcBef>
              <a:spcAft>
                <a:spcPts val="0"/>
              </a:spcAft>
              <a:buClr>
                <a:schemeClr val="dk1"/>
              </a:buClr>
              <a:buSzPts val="1100"/>
              <a:buFont typeface="Arial"/>
              <a:buNone/>
            </a:pPr>
            <a:r>
              <a:rPr lang="en" sz="1800"/>
              <a:t>Wilhelm Dilthey (1833–1911) distinguished the humanities (</a:t>
            </a:r>
            <a:r>
              <a:rPr i="1" lang="en" sz="1800"/>
              <a:t>Geisteswissenschaften</a:t>
            </a:r>
            <a:r>
              <a:rPr lang="en" sz="1800"/>
              <a:t>) from the sciences (</a:t>
            </a:r>
            <a:r>
              <a:rPr i="1" lang="en" sz="1800"/>
              <a:t>Naturwissenschaften</a:t>
            </a:r>
            <a:r>
              <a:rPr lang="en" sz="1800"/>
              <a:t>) by </a:t>
            </a:r>
            <a:r>
              <a:rPr lang="en" sz="1800" u="sng">
                <a:solidFill>
                  <a:srgbClr val="980000"/>
                </a:solidFill>
              </a:rPr>
              <a:t>methods and objects studied</a:t>
            </a:r>
            <a:r>
              <a:rPr lang="en" sz="1800"/>
              <a:t>.</a:t>
            </a:r>
            <a:endParaRPr sz="1800"/>
          </a:p>
          <a:p>
            <a:pPr indent="-342900" lvl="0" marL="457200" rtl="0" algn="l">
              <a:spcBef>
                <a:spcPts val="1200"/>
              </a:spcBef>
              <a:spcAft>
                <a:spcPts val="0"/>
              </a:spcAft>
              <a:buSzPts val="1800"/>
              <a:buFont typeface="Cambria"/>
              <a:buChar char="●"/>
            </a:pPr>
            <a:r>
              <a:rPr lang="en" sz="1800"/>
              <a:t>Humanities aim to understand the intentions of historical actors.</a:t>
            </a:r>
            <a:endParaRPr sz="1800"/>
          </a:p>
          <a:p>
            <a:pPr indent="-342900" lvl="0" marL="457200" rtl="0" algn="l">
              <a:spcBef>
                <a:spcPts val="0"/>
              </a:spcBef>
              <a:spcAft>
                <a:spcPts val="0"/>
              </a:spcAft>
              <a:buSzPts val="1800"/>
              <a:buFont typeface="Cambria"/>
              <a:buChar char="●"/>
            </a:pPr>
            <a:r>
              <a:rPr lang="en" sz="1800"/>
              <a:t>Humanities investigate “the expressions of the human mind.”</a:t>
            </a:r>
            <a:endParaRPr sz="1800"/>
          </a:p>
          <a:p>
            <a:pPr indent="0" lvl="0" marL="0" rtl="0" algn="l">
              <a:spcBef>
                <a:spcPts val="1200"/>
              </a:spcBef>
              <a:spcAft>
                <a:spcPts val="0"/>
              </a:spcAft>
              <a:buNone/>
            </a:pPr>
            <a:r>
              <a:t/>
            </a:r>
            <a:endParaRPr sz="1800"/>
          </a:p>
          <a:p>
            <a:pPr indent="0" lvl="0" marL="0" rtl="0" algn="l">
              <a:spcBef>
                <a:spcPts val="1200"/>
              </a:spcBef>
              <a:spcAft>
                <a:spcPts val="0"/>
              </a:spcAft>
              <a:buClr>
                <a:schemeClr val="dk1"/>
              </a:buClr>
              <a:buSzPts val="1100"/>
              <a:buFont typeface="Arial"/>
              <a:buNone/>
            </a:pPr>
            <a:r>
              <a:rPr lang="en" sz="1800"/>
              <a:t>Over the </a:t>
            </a:r>
            <a:r>
              <a:rPr lang="en" sz="1800" u="sng">
                <a:solidFill>
                  <a:srgbClr val="980000"/>
                </a:solidFill>
              </a:rPr>
              <a:t>twentieth century</a:t>
            </a:r>
            <a:r>
              <a:rPr lang="en" sz="1800"/>
              <a:t>, </a:t>
            </a:r>
            <a:r>
              <a:rPr lang="en" sz="1800" u="sng">
                <a:solidFill>
                  <a:srgbClr val="980000"/>
                </a:solidFill>
              </a:rPr>
              <a:t>other categories like the social sciences emerged</a:t>
            </a:r>
            <a:r>
              <a:rPr lang="en" sz="1800"/>
              <a:t>, studying human behavior in social contexts.</a:t>
            </a:r>
            <a:endParaRPr sz="1800"/>
          </a:p>
          <a:p>
            <a:pPr indent="0" lvl="0" marL="0" rtl="0" algn="l">
              <a:spcBef>
                <a:spcPts val="0"/>
              </a:spcBef>
              <a:spcAft>
                <a:spcPts val="0"/>
              </a:spcAft>
              <a:buNone/>
            </a:pPr>
            <a:r>
              <a:t/>
            </a:r>
            <a:endParaRPr sz="1800"/>
          </a:p>
          <a:p>
            <a:pPr indent="0" lvl="0" marL="0" rtl="0" algn="l">
              <a:spcBef>
                <a:spcPts val="1200"/>
              </a:spcBef>
              <a:spcAft>
                <a:spcPts val="0"/>
              </a:spcAft>
              <a:buClr>
                <a:schemeClr val="dk1"/>
              </a:buClr>
              <a:buSzPts val="1100"/>
              <a:buFont typeface="Arial"/>
              <a:buNone/>
            </a:pPr>
            <a:r>
              <a:rPr lang="en" sz="1800"/>
              <a:t>Italian (</a:t>
            </a:r>
            <a:r>
              <a:rPr i="1" lang="en" sz="1800"/>
              <a:t>scienze umanistiche</a:t>
            </a:r>
            <a:r>
              <a:rPr lang="en" sz="1800"/>
              <a:t>), French (</a:t>
            </a:r>
            <a:r>
              <a:rPr i="1" lang="en" sz="1800"/>
              <a:t>humanités</a:t>
            </a:r>
            <a:r>
              <a:rPr lang="en" sz="1800"/>
              <a:t>), Dutch and Scandinavian languages (</a:t>
            </a:r>
            <a:r>
              <a:rPr i="1" lang="en" sz="1800"/>
              <a:t>humaniora</a:t>
            </a:r>
            <a:r>
              <a:rPr lang="en" sz="1800"/>
              <a:t>), and Russian (</a:t>
            </a:r>
            <a:r>
              <a:rPr i="1" lang="en" sz="1800"/>
              <a:t>gumanitarnyje nauki</a:t>
            </a:r>
            <a:r>
              <a:rPr lang="en" sz="1800"/>
              <a:t>).</a:t>
            </a:r>
            <a:endParaRPr sz="1800"/>
          </a:p>
          <a:p>
            <a:pPr indent="0" lvl="0" marL="0" rtl="0" algn="l">
              <a:spcBef>
                <a:spcPts val="1200"/>
              </a:spcBef>
              <a:spcAft>
                <a:spcPts val="1200"/>
              </a:spcAft>
              <a:buNone/>
            </a:pPr>
            <a:r>
              <a:t/>
            </a:r>
            <a:endParaRPr sz="1800"/>
          </a:p>
        </p:txBody>
      </p:sp>
      <p:pic>
        <p:nvPicPr>
          <p:cNvPr id="122" name="Google Shape;122;p23"/>
          <p:cNvPicPr preferRelativeResize="0"/>
          <p:nvPr/>
        </p:nvPicPr>
        <p:blipFill>
          <a:blip r:embed="rId3">
            <a:alphaModFix/>
          </a:blip>
          <a:stretch>
            <a:fillRect/>
          </a:stretch>
        </p:blipFill>
        <p:spPr>
          <a:xfrm>
            <a:off x="6461725" y="685250"/>
            <a:ext cx="2181900" cy="3485926"/>
          </a:xfrm>
          <a:prstGeom prst="rect">
            <a:avLst/>
          </a:prstGeom>
          <a:noFill/>
          <a:ln>
            <a:noFill/>
          </a:ln>
        </p:spPr>
      </p:pic>
      <p:sp>
        <p:nvSpPr>
          <p:cNvPr id="123" name="Google Shape;123;p23"/>
          <p:cNvSpPr txBox="1"/>
          <p:nvPr/>
        </p:nvSpPr>
        <p:spPr>
          <a:xfrm>
            <a:off x="6629575" y="287075"/>
            <a:ext cx="2151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Cambria"/>
                <a:ea typeface="Cambria"/>
                <a:cs typeface="Cambria"/>
                <a:sym typeface="Cambria"/>
                <a:hlinkClick r:id="rId4"/>
              </a:rPr>
              <a:t>Source: Wikipedia</a:t>
            </a:r>
            <a:endParaRPr sz="1700">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 name="Google Shape;129;p24"/>
          <p:cNvSpPr txBox="1"/>
          <p:nvPr>
            <p:ph idx="1" type="body"/>
          </p:nvPr>
        </p:nvSpPr>
        <p:spPr>
          <a:xfrm>
            <a:off x="311700" y="277800"/>
            <a:ext cx="8520600" cy="471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German philosopher </a:t>
            </a:r>
            <a:r>
              <a:rPr lang="en"/>
              <a:t>Wilhelm Dilthey described the humanities as</a:t>
            </a:r>
            <a:r>
              <a:rPr lang="en">
                <a:solidFill>
                  <a:srgbClr val="FF0000"/>
                </a:solidFill>
              </a:rPr>
              <a:t> "spiritual sciences" and “human sciences”</a:t>
            </a:r>
            <a:r>
              <a:rPr lang="en"/>
              <a:t> that lie beyond the physical sciences.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Neo-Kantian Heinrich Rickert argued that the humanities are characterized by their </a:t>
            </a:r>
            <a:r>
              <a:rPr lang="en">
                <a:solidFill>
                  <a:srgbClr val="FF0000"/>
                </a:solidFill>
              </a:rPr>
              <a:t>method</a:t>
            </a:r>
            <a:r>
              <a:rPr lang="en"/>
              <a:t>, focusing on the </a:t>
            </a:r>
            <a:r>
              <a:rPr lang="en">
                <a:solidFill>
                  <a:srgbClr val="FF0000"/>
                </a:solidFill>
              </a:rPr>
              <a:t>unique value</a:t>
            </a:r>
            <a:r>
              <a:rPr lang="en"/>
              <a:t> of the particular within </a:t>
            </a:r>
            <a:r>
              <a:rPr lang="en">
                <a:solidFill>
                  <a:srgbClr val="FF0000"/>
                </a:solidFill>
              </a:rPr>
              <a:t>cultural contexts</a:t>
            </a:r>
            <a:r>
              <a:rPr lang="en"/>
              <a:t>.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a:t>American Philosopher Martha Nussbaum emphasized the humanities' importance in fostering democracy, understanding </a:t>
            </a:r>
            <a:r>
              <a:rPr lang="en">
                <a:solidFill>
                  <a:srgbClr val="FF0000"/>
                </a:solidFill>
              </a:rPr>
              <a:t>human concerns,</a:t>
            </a:r>
            <a:r>
              <a:rPr lang="en"/>
              <a:t> and promoting </a:t>
            </a:r>
            <a:r>
              <a:rPr lang="en">
                <a:solidFill>
                  <a:srgbClr val="FF0000"/>
                </a:solidFill>
              </a:rPr>
              <a:t>global citizenship.</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176150" y="102225"/>
            <a:ext cx="9144000" cy="5187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605"/>
              <a:buFont typeface="Arial"/>
              <a:buNone/>
            </a:pPr>
            <a:r>
              <a:rPr lang="en" sz="1820"/>
              <a:t>Outside Europe:</a:t>
            </a:r>
            <a:endParaRPr sz="1920"/>
          </a:p>
          <a:p>
            <a:pPr indent="0" lvl="0" marL="0" rtl="0" algn="l">
              <a:lnSpc>
                <a:spcPct val="105000"/>
              </a:lnSpc>
              <a:spcBef>
                <a:spcPts val="1200"/>
              </a:spcBef>
              <a:spcAft>
                <a:spcPts val="0"/>
              </a:spcAft>
              <a:buSzPts val="605"/>
              <a:buNone/>
            </a:pPr>
            <a:r>
              <a:rPr lang="en" sz="1820"/>
              <a:t>Islamic scholarship formed the basis for studia humanitatis: studia adabiya included grammar, lexicography, poetry, rhetoric, history, and moral philosophy.</a:t>
            </a:r>
            <a:endParaRPr sz="1820"/>
          </a:p>
          <a:p>
            <a:pPr indent="0" lvl="0" marL="0" rtl="0" algn="l">
              <a:lnSpc>
                <a:spcPct val="105000"/>
              </a:lnSpc>
              <a:spcBef>
                <a:spcPts val="1200"/>
              </a:spcBef>
              <a:spcAft>
                <a:spcPts val="0"/>
              </a:spcAft>
              <a:buClr>
                <a:schemeClr val="dk1"/>
              </a:buClr>
              <a:buSzPts val="605"/>
              <a:buFont typeface="Arial"/>
              <a:buNone/>
            </a:pPr>
            <a:r>
              <a:t/>
            </a:r>
            <a:endParaRPr sz="1820"/>
          </a:p>
          <a:p>
            <a:pPr indent="0" lvl="0" marL="0" rtl="0" algn="l">
              <a:lnSpc>
                <a:spcPct val="105000"/>
              </a:lnSpc>
              <a:spcBef>
                <a:spcPts val="1200"/>
              </a:spcBef>
              <a:spcAft>
                <a:spcPts val="0"/>
              </a:spcAft>
              <a:buSzPts val="605"/>
              <a:buNone/>
            </a:pPr>
            <a:r>
              <a:rPr lang="en" sz="1820"/>
              <a:t>In China, the “six arts” of Confucius were rites and rituals, music, archery, charioteering, calligraphy, and mathematics (or prediction).</a:t>
            </a:r>
            <a:endParaRPr sz="1820"/>
          </a:p>
          <a:p>
            <a:pPr indent="0" lvl="0" marL="0" rtl="0" algn="l">
              <a:lnSpc>
                <a:spcPct val="105000"/>
              </a:lnSpc>
              <a:spcBef>
                <a:spcPts val="1200"/>
              </a:spcBef>
              <a:spcAft>
                <a:spcPts val="0"/>
              </a:spcAft>
              <a:buClr>
                <a:schemeClr val="dk1"/>
              </a:buClr>
              <a:buSzPts val="605"/>
              <a:buFont typeface="Arial"/>
              <a:buNone/>
            </a:pPr>
            <a:r>
              <a:t/>
            </a:r>
            <a:endParaRPr sz="1820"/>
          </a:p>
          <a:p>
            <a:pPr indent="0" lvl="0" marL="0" rtl="0" algn="l">
              <a:lnSpc>
                <a:spcPct val="105000"/>
              </a:lnSpc>
              <a:spcBef>
                <a:spcPts val="1200"/>
              </a:spcBef>
              <a:spcAft>
                <a:spcPts val="0"/>
              </a:spcAft>
              <a:buSzPts val="605"/>
              <a:buNone/>
            </a:pPr>
            <a:r>
              <a:rPr lang="en" sz="1820"/>
              <a:t>Guoxue countered the term renwen, a calque of the Japanese term for "humanities" (different from social and natural sciences).</a:t>
            </a:r>
            <a:endParaRPr sz="1820"/>
          </a:p>
          <a:p>
            <a:pPr indent="0" lvl="0" marL="0" rtl="0" algn="l">
              <a:lnSpc>
                <a:spcPct val="105000"/>
              </a:lnSpc>
              <a:spcBef>
                <a:spcPts val="1200"/>
              </a:spcBef>
              <a:spcAft>
                <a:spcPts val="0"/>
              </a:spcAft>
              <a:buClr>
                <a:schemeClr val="dk1"/>
              </a:buClr>
              <a:buSzPts val="605"/>
              <a:buFont typeface="Arial"/>
              <a:buNone/>
            </a:pPr>
            <a:r>
              <a:t/>
            </a:r>
            <a:endParaRPr sz="1820"/>
          </a:p>
          <a:p>
            <a:pPr indent="0" lvl="0" marL="0" rtl="0" algn="l">
              <a:lnSpc>
                <a:spcPct val="105000"/>
              </a:lnSpc>
              <a:spcBef>
                <a:spcPts val="1200"/>
              </a:spcBef>
              <a:spcAft>
                <a:spcPts val="0"/>
              </a:spcAft>
              <a:buSzPts val="605"/>
              <a:buNone/>
            </a:pPr>
            <a:r>
              <a:rPr lang="en" sz="1820"/>
              <a:t>Renwen, still used today, was a retranslation from the Japanese compound originally derived from the Chinese Book of Changes.</a:t>
            </a:r>
            <a:endParaRPr sz="1820"/>
          </a:p>
          <a:p>
            <a:pPr indent="0" lvl="0" marL="0" rtl="0" algn="l">
              <a:lnSpc>
                <a:spcPct val="105000"/>
              </a:lnSpc>
              <a:spcBef>
                <a:spcPts val="1200"/>
              </a:spcBef>
              <a:spcAft>
                <a:spcPts val="0"/>
              </a:spcAft>
              <a:buClr>
                <a:schemeClr val="dk1"/>
              </a:buClr>
              <a:buSzPts val="605"/>
              <a:buFont typeface="Arial"/>
              <a:buNone/>
            </a:pPr>
            <a:r>
              <a:rPr lang="en" sz="1820" u="sng">
                <a:solidFill>
                  <a:schemeClr val="hlink"/>
                </a:solidFill>
                <a:hlinkClick r:id="rId3"/>
              </a:rPr>
              <a:t>Resource</a:t>
            </a:r>
            <a:endParaRPr sz="1820"/>
          </a:p>
          <a:p>
            <a:pPr indent="0" lvl="0" marL="0" rtl="0" algn="l">
              <a:lnSpc>
                <a:spcPct val="105000"/>
              </a:lnSpc>
              <a:spcBef>
                <a:spcPts val="1200"/>
              </a:spcBef>
              <a:spcAft>
                <a:spcPts val="1200"/>
              </a:spcAft>
              <a:buSzPts val="605"/>
              <a:buNone/>
            </a:pPr>
            <a:r>
              <a:t/>
            </a:r>
            <a:endParaRPr sz="18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0" y="471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Burdick et al.</a:t>
            </a:r>
            <a:endParaRPr/>
          </a:p>
        </p:txBody>
      </p:sp>
      <p:sp>
        <p:nvSpPr>
          <p:cNvPr id="140" name="Google Shape;140;p26"/>
          <p:cNvSpPr txBox="1"/>
          <p:nvPr>
            <p:ph idx="1" type="body"/>
          </p:nvPr>
        </p:nvSpPr>
        <p:spPr>
          <a:xfrm>
            <a:off x="121800" y="-93525"/>
            <a:ext cx="8927700" cy="485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2020"/>
              <a:t>The development in the material production and its increased </a:t>
            </a:r>
            <a:r>
              <a:rPr lang="en" sz="2020"/>
              <a:t>activities: Printing and book productions</a:t>
            </a:r>
            <a:endParaRPr sz="2020"/>
          </a:p>
          <a:p>
            <a:pPr indent="0" lvl="0" marL="0" rtl="0" algn="l">
              <a:lnSpc>
                <a:spcPct val="95000"/>
              </a:lnSpc>
              <a:spcBef>
                <a:spcPts val="1200"/>
              </a:spcBef>
              <a:spcAft>
                <a:spcPts val="0"/>
              </a:spcAft>
              <a:buSzPts val="605"/>
              <a:buNone/>
            </a:pPr>
            <a:r>
              <a:t/>
            </a:r>
            <a:endParaRPr sz="2020"/>
          </a:p>
          <a:p>
            <a:pPr indent="0" lvl="0" marL="0" rtl="0" algn="l">
              <a:lnSpc>
                <a:spcPct val="95000"/>
              </a:lnSpc>
              <a:spcBef>
                <a:spcPts val="1200"/>
              </a:spcBef>
              <a:spcAft>
                <a:spcPts val="0"/>
              </a:spcAft>
              <a:buSzPts val="605"/>
              <a:buNone/>
            </a:pPr>
            <a:r>
              <a:rPr lang="en" sz="2020"/>
              <a:t>Mid-19th century industrial revolution </a:t>
            </a:r>
            <a:endParaRPr sz="2020"/>
          </a:p>
          <a:p>
            <a:pPr indent="457200" lvl="0" marL="0" rtl="0" algn="l">
              <a:lnSpc>
                <a:spcPct val="95000"/>
              </a:lnSpc>
              <a:spcBef>
                <a:spcPts val="1200"/>
              </a:spcBef>
              <a:spcAft>
                <a:spcPts val="0"/>
              </a:spcAft>
              <a:buSzPts val="605"/>
              <a:buNone/>
            </a:pPr>
            <a:r>
              <a:rPr lang="en" sz="2020"/>
              <a:t>Increase in the number of public schools and universities </a:t>
            </a:r>
            <a:endParaRPr sz="2020"/>
          </a:p>
          <a:p>
            <a:pPr indent="0" lvl="0" marL="457200" rtl="0" algn="l">
              <a:lnSpc>
                <a:spcPct val="95000"/>
              </a:lnSpc>
              <a:spcBef>
                <a:spcPts val="1200"/>
              </a:spcBef>
              <a:spcAft>
                <a:spcPts val="0"/>
              </a:spcAft>
              <a:buSzPts val="605"/>
              <a:buNone/>
            </a:pPr>
            <a:r>
              <a:rPr lang="en" sz="2020"/>
              <a:t>Development of separate disciplines such as literature, philosophy, classics from natural and physical science</a:t>
            </a:r>
            <a:endParaRPr sz="2020"/>
          </a:p>
          <a:p>
            <a:pPr indent="0" lvl="0" marL="457200" rtl="0" algn="l">
              <a:lnSpc>
                <a:spcPct val="95000"/>
              </a:lnSpc>
              <a:spcBef>
                <a:spcPts val="1200"/>
              </a:spcBef>
              <a:spcAft>
                <a:spcPts val="0"/>
              </a:spcAft>
              <a:buSzPts val="605"/>
              <a:buNone/>
            </a:pPr>
            <a:r>
              <a:rPr lang="en" sz="2020"/>
              <a:t>New disciplines, archaeology, art history, linguistics</a:t>
            </a:r>
            <a:endParaRPr sz="2020"/>
          </a:p>
          <a:p>
            <a:pPr indent="0" lvl="0" marL="457200" rtl="0" algn="l">
              <a:lnSpc>
                <a:spcPct val="95000"/>
              </a:lnSpc>
              <a:spcBef>
                <a:spcPts val="1200"/>
              </a:spcBef>
              <a:spcAft>
                <a:spcPts val="0"/>
              </a:spcAft>
              <a:buSzPts val="605"/>
              <a:buNone/>
            </a:pPr>
            <a:r>
              <a:t/>
            </a:r>
            <a:endParaRPr sz="2020"/>
          </a:p>
          <a:p>
            <a:pPr indent="0" lvl="0" marL="0" rtl="0" algn="l">
              <a:lnSpc>
                <a:spcPct val="95000"/>
              </a:lnSpc>
              <a:spcBef>
                <a:spcPts val="1200"/>
              </a:spcBef>
              <a:spcAft>
                <a:spcPts val="0"/>
              </a:spcAft>
              <a:buSzPts val="605"/>
              <a:buNone/>
            </a:pPr>
            <a:r>
              <a:rPr lang="en" sz="2020"/>
              <a:t>20th Century</a:t>
            </a:r>
            <a:endParaRPr sz="2020"/>
          </a:p>
          <a:p>
            <a:pPr indent="0" lvl="0" marL="0" rtl="0" algn="l">
              <a:lnSpc>
                <a:spcPct val="95000"/>
              </a:lnSpc>
              <a:spcBef>
                <a:spcPts val="1200"/>
              </a:spcBef>
              <a:spcAft>
                <a:spcPts val="0"/>
              </a:spcAft>
              <a:buSzPts val="605"/>
              <a:buNone/>
            </a:pPr>
            <a:r>
              <a:rPr lang="en" sz="2020"/>
              <a:t>	English departments: medieval, Renaissance, modern philology</a:t>
            </a:r>
            <a:endParaRPr sz="2020"/>
          </a:p>
          <a:p>
            <a:pPr indent="0" lvl="0" marL="0" rtl="0" algn="l">
              <a:lnSpc>
                <a:spcPct val="95000"/>
              </a:lnSpc>
              <a:spcBef>
                <a:spcPts val="1200"/>
              </a:spcBef>
              <a:spcAft>
                <a:spcPts val="0"/>
              </a:spcAft>
              <a:buSzPts val="605"/>
              <a:buNone/>
            </a:pPr>
            <a:r>
              <a:rPr lang="en" sz="2020"/>
              <a:t>	Comparative literature and later postcolonial studies etc. </a:t>
            </a:r>
            <a:endParaRPr sz="2020"/>
          </a:p>
          <a:p>
            <a:pPr indent="457200" lvl="0" marL="0" rtl="0" algn="l">
              <a:lnSpc>
                <a:spcPct val="95000"/>
              </a:lnSpc>
              <a:spcBef>
                <a:spcPts val="1200"/>
              </a:spcBef>
              <a:spcAft>
                <a:spcPts val="0"/>
              </a:spcAft>
              <a:buSzPts val="605"/>
              <a:buNone/>
            </a:pPr>
            <a:r>
              <a:t/>
            </a:r>
            <a:endParaRPr sz="2020"/>
          </a:p>
          <a:p>
            <a:pPr indent="0" lvl="0" marL="0" rtl="0" algn="l">
              <a:lnSpc>
                <a:spcPct val="95000"/>
              </a:lnSpc>
              <a:spcBef>
                <a:spcPts val="1200"/>
              </a:spcBef>
              <a:spcAft>
                <a:spcPts val="0"/>
              </a:spcAft>
              <a:buSzPts val="605"/>
              <a:buNone/>
            </a:pPr>
            <a:r>
              <a:t/>
            </a:r>
            <a:endParaRPr sz="2020"/>
          </a:p>
          <a:p>
            <a:pPr indent="0" lvl="0" marL="0" rtl="0" algn="l">
              <a:lnSpc>
                <a:spcPct val="95000"/>
              </a:lnSpc>
              <a:spcBef>
                <a:spcPts val="1200"/>
              </a:spcBef>
              <a:spcAft>
                <a:spcPts val="1200"/>
              </a:spcAft>
              <a:buSzPts val="605"/>
              <a:buNone/>
            </a:pPr>
            <a:r>
              <a:t/>
            </a:r>
            <a:endParaRPr sz="20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7"/>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rPr lang="en"/>
              <a:t>W</a:t>
            </a:r>
            <a:r>
              <a:rPr lang="en"/>
              <a:t>hat about Indian context?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8"/>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humanities is necessary?</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“They </a:t>
            </a:r>
            <a:r>
              <a:rPr lang="en"/>
              <a:t>embody distinctive modes of producing knowledge and distinctive models of knowledge itself” (Burdick et.al 7)</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8" name="Google Shape;158;p29"/>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would be our understanding the concept of ‘Humanities’?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30"/>
          <p:cNvSpPr txBox="1"/>
          <p:nvPr>
            <p:ph idx="1" type="body"/>
          </p:nvPr>
        </p:nvSpPr>
        <p:spPr>
          <a:xfrm>
            <a:off x="311700" y="69600"/>
            <a:ext cx="8520600" cy="49191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sz="4145"/>
              <a:t>Critical/methods</a:t>
            </a:r>
            <a:endParaRPr sz="4145"/>
          </a:p>
          <a:p>
            <a:pPr indent="0" lvl="0" marL="0" rtl="0" algn="l">
              <a:spcBef>
                <a:spcPts val="1200"/>
              </a:spcBef>
              <a:spcAft>
                <a:spcPts val="0"/>
              </a:spcAft>
              <a:buNone/>
            </a:pPr>
            <a:r>
              <a:rPr lang="en" sz="4145"/>
              <a:t>Culture</a:t>
            </a:r>
            <a:endParaRPr sz="4145"/>
          </a:p>
          <a:p>
            <a:pPr indent="0" lvl="0" marL="0" rtl="0" algn="l">
              <a:spcBef>
                <a:spcPts val="1200"/>
              </a:spcBef>
              <a:spcAft>
                <a:spcPts val="0"/>
              </a:spcAft>
              <a:buNone/>
            </a:pPr>
            <a:r>
              <a:rPr lang="en" sz="4145"/>
              <a:t>Languages</a:t>
            </a:r>
            <a:endParaRPr sz="4145"/>
          </a:p>
          <a:p>
            <a:pPr indent="0" lvl="0" marL="0" rtl="0" algn="l">
              <a:spcBef>
                <a:spcPts val="1200"/>
              </a:spcBef>
              <a:spcAft>
                <a:spcPts val="0"/>
              </a:spcAft>
              <a:buNone/>
            </a:pPr>
            <a:r>
              <a:rPr lang="en" sz="4145"/>
              <a:t>Expression</a:t>
            </a:r>
            <a:endParaRPr sz="4145"/>
          </a:p>
          <a:p>
            <a:pPr indent="0" lvl="0" marL="0" rtl="0" algn="l">
              <a:spcBef>
                <a:spcPts val="1200"/>
              </a:spcBef>
              <a:spcAft>
                <a:spcPts val="0"/>
              </a:spcAft>
              <a:buNone/>
            </a:pPr>
            <a:r>
              <a:rPr lang="en" sz="4145"/>
              <a:t>Time</a:t>
            </a:r>
            <a:endParaRPr sz="4145"/>
          </a:p>
          <a:p>
            <a:pPr indent="0" lvl="0" marL="0" rtl="0" algn="l">
              <a:spcBef>
                <a:spcPts val="1200"/>
              </a:spcBef>
              <a:spcAft>
                <a:spcPts val="0"/>
              </a:spcAft>
              <a:buNone/>
            </a:pPr>
            <a:r>
              <a:rPr lang="en" sz="4145"/>
              <a:t>Memory</a:t>
            </a:r>
            <a:endParaRPr sz="4145"/>
          </a:p>
          <a:p>
            <a:pPr indent="0" lvl="0" marL="0" rtl="0" algn="l">
              <a:spcBef>
                <a:spcPts val="1200"/>
              </a:spcBef>
              <a:spcAft>
                <a:spcPts val="0"/>
              </a:spcAft>
              <a:buNone/>
            </a:pPr>
            <a:r>
              <a:rPr lang="en" sz="4145"/>
              <a:t>Respect</a:t>
            </a:r>
            <a:endParaRPr sz="4145"/>
          </a:p>
          <a:p>
            <a:pPr indent="0" lvl="0" marL="0" rtl="0" algn="l">
              <a:spcBef>
                <a:spcPts val="1200"/>
              </a:spcBef>
              <a:spcAft>
                <a:spcPts val="0"/>
              </a:spcAft>
              <a:buNone/>
            </a:pPr>
            <a:r>
              <a:rPr lang="en" sz="4145"/>
              <a:t>Empathy</a:t>
            </a:r>
            <a:endParaRPr sz="4145"/>
          </a:p>
          <a:p>
            <a:pPr indent="0" lvl="0" marL="0" rtl="0" algn="l">
              <a:spcBef>
                <a:spcPts val="1200"/>
              </a:spcBef>
              <a:spcAft>
                <a:spcPts val="0"/>
              </a:spcAft>
              <a:buNone/>
            </a:pPr>
            <a:r>
              <a:rPr lang="en" sz="4145"/>
              <a:t>Sympathy </a:t>
            </a:r>
            <a:endParaRPr sz="4145"/>
          </a:p>
          <a:p>
            <a:pPr indent="0" lvl="0" marL="0" rtl="0" algn="l">
              <a:spcBef>
                <a:spcPts val="1200"/>
              </a:spcBef>
              <a:spcAft>
                <a:spcPts val="0"/>
              </a:spcAft>
              <a:buNone/>
            </a:pPr>
            <a:r>
              <a:rPr lang="en" sz="4145"/>
              <a:t>etc.</a:t>
            </a:r>
            <a:endParaRPr sz="414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is it called ‘Humanities’ in your native language?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2161242" y="0"/>
            <a:ext cx="482151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Humanities in Indian Languages </a:t>
            </a:r>
            <a:endParaRPr/>
          </a:p>
        </p:txBody>
      </p:sp>
      <p:sp>
        <p:nvSpPr>
          <p:cNvPr id="176" name="Google Shape;176;p32"/>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endParaRPr/>
          </a:p>
          <a:p>
            <a:pPr indent="0" lvl="0" marL="0" rtl="0" algn="l">
              <a:spcBef>
                <a:spcPts val="1200"/>
              </a:spcBef>
              <a:spcAft>
                <a:spcPts val="0"/>
              </a:spcAft>
              <a:buNone/>
            </a:pPr>
            <a:r>
              <a:rPr lang="en"/>
              <a:t>2.</a:t>
            </a:r>
            <a:endParaRPr/>
          </a:p>
          <a:p>
            <a:pPr indent="0" lvl="0" marL="0" rtl="0" algn="l">
              <a:spcBef>
                <a:spcPts val="1200"/>
              </a:spcBef>
              <a:spcAft>
                <a:spcPts val="0"/>
              </a:spcAft>
              <a:buNone/>
            </a:pPr>
            <a:r>
              <a:rPr lang="en"/>
              <a:t>3.</a:t>
            </a:r>
            <a:endParaRPr/>
          </a:p>
          <a:p>
            <a:pPr indent="0" lvl="0" marL="0" rtl="0" algn="l">
              <a:spcBef>
                <a:spcPts val="1200"/>
              </a:spcBef>
              <a:spcAft>
                <a:spcPts val="0"/>
              </a:spcAft>
              <a:buNone/>
            </a:pPr>
            <a:r>
              <a:rPr lang="en"/>
              <a:t>4.</a:t>
            </a:r>
            <a:endParaRPr/>
          </a:p>
          <a:p>
            <a:pPr indent="0" lvl="0" marL="0" rtl="0" algn="l">
              <a:spcBef>
                <a:spcPts val="1200"/>
              </a:spcBef>
              <a:spcAft>
                <a:spcPts val="0"/>
              </a:spcAft>
              <a:buNone/>
            </a:pPr>
            <a:r>
              <a:rPr lang="en"/>
              <a:t>5.</a:t>
            </a:r>
            <a:endParaRPr/>
          </a:p>
          <a:p>
            <a:pPr indent="0" lvl="0" marL="0" rtl="0" algn="l">
              <a:spcBef>
                <a:spcPts val="1200"/>
              </a:spcBef>
              <a:spcAft>
                <a:spcPts val="0"/>
              </a:spcAft>
              <a:buNone/>
            </a:pPr>
            <a:r>
              <a:rPr lang="en"/>
              <a:t>6.</a:t>
            </a:r>
            <a:endParaRPr/>
          </a:p>
          <a:p>
            <a:pPr indent="0" lvl="0" marL="0" rtl="0" algn="l">
              <a:spcBef>
                <a:spcPts val="1200"/>
              </a:spcBef>
              <a:spcAft>
                <a:spcPts val="1200"/>
              </a:spcAft>
              <a:buNone/>
            </a:pPr>
            <a:r>
              <a:rPr lang="en"/>
              <a:t>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Humanities questions and approaches ? </a:t>
            </a:r>
            <a:endParaRPr/>
          </a:p>
        </p:txBody>
      </p:sp>
      <p:sp>
        <p:nvSpPr>
          <p:cNvPr id="182" name="Google Shape;182;p33"/>
          <p:cNvSpPr txBox="1"/>
          <p:nvPr>
            <p:ph idx="1" type="body"/>
          </p:nvPr>
        </p:nvSpPr>
        <p:spPr>
          <a:xfrm>
            <a:off x="311700" y="277800"/>
            <a:ext cx="8520600" cy="448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3" name="Google Shape;183;p33"/>
          <p:cNvPicPr preferRelativeResize="0"/>
          <p:nvPr/>
        </p:nvPicPr>
        <p:blipFill>
          <a:blip r:embed="rId3">
            <a:alphaModFix/>
          </a:blip>
          <a:stretch>
            <a:fillRect/>
          </a:stretch>
        </p:blipFill>
        <p:spPr>
          <a:xfrm>
            <a:off x="735638" y="461950"/>
            <a:ext cx="7324725" cy="4219575"/>
          </a:xfrm>
          <a:prstGeom prst="rect">
            <a:avLst/>
          </a:prstGeom>
          <a:noFill/>
          <a:ln>
            <a:noFill/>
          </a:ln>
        </p:spPr>
      </p:pic>
      <p:sp>
        <p:nvSpPr>
          <p:cNvPr id="184" name="Google Shape;184;p33"/>
          <p:cNvSpPr txBox="1"/>
          <p:nvPr/>
        </p:nvSpPr>
        <p:spPr>
          <a:xfrm>
            <a:off x="1252700" y="-104550"/>
            <a:ext cx="710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mbria"/>
                <a:ea typeface="Cambria"/>
                <a:cs typeface="Cambria"/>
                <a:sym typeface="Cambria"/>
              </a:rPr>
              <a:t>Cultural heritage building IIT ISM (Dhanbad)</a:t>
            </a:r>
            <a:endParaRPr sz="2400">
              <a:solidFill>
                <a:schemeClr val="dk1"/>
              </a:solidFill>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4"/>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endParaRPr/>
          </a:p>
          <a:p>
            <a:pPr indent="0" lvl="0" marL="0" rtl="0" algn="l">
              <a:spcBef>
                <a:spcPts val="1200"/>
              </a:spcBef>
              <a:spcAft>
                <a:spcPts val="0"/>
              </a:spcAft>
              <a:buNone/>
            </a:pPr>
            <a:r>
              <a:rPr lang="en"/>
              <a:t>2.</a:t>
            </a:r>
            <a:endParaRPr/>
          </a:p>
          <a:p>
            <a:pPr indent="0" lvl="0" marL="0" rtl="0" algn="l">
              <a:spcBef>
                <a:spcPts val="1200"/>
              </a:spcBef>
              <a:spcAft>
                <a:spcPts val="0"/>
              </a:spcAft>
              <a:buNone/>
            </a:pPr>
            <a:r>
              <a:rPr lang="en"/>
              <a:t>3.</a:t>
            </a:r>
            <a:endParaRPr/>
          </a:p>
          <a:p>
            <a:pPr indent="0" lvl="0" marL="0" rtl="0" algn="l">
              <a:spcBef>
                <a:spcPts val="1200"/>
              </a:spcBef>
              <a:spcAft>
                <a:spcPts val="1200"/>
              </a:spcAft>
              <a:buNone/>
            </a:pPr>
            <a:r>
              <a:rPr lang="en"/>
              <a:t>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 name="Google Shape;196;p35"/>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Any cultural festival in your place?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Any recent bad news about humanity that you come across on newspaper or social media?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Are there any political or scientific event/debates that have left you feeling disgusted?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Debate</a:t>
            </a:r>
            <a:endParaRPr/>
          </a:p>
        </p:txBody>
      </p:sp>
      <p:sp>
        <p:nvSpPr>
          <p:cNvPr id="202" name="Google Shape;202;p36"/>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Can machines think?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8" name="Google Shape;208;p37"/>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Let’s watch this </a:t>
            </a:r>
            <a:r>
              <a:rPr lang="en" u="sng">
                <a:solidFill>
                  <a:schemeClr val="hlink"/>
                </a:solidFill>
                <a:hlinkClick r:id="rId3"/>
              </a:rPr>
              <a:t>video</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Objects of study in Humanities</a:t>
            </a:r>
            <a:endParaRPr/>
          </a:p>
        </p:txBody>
      </p:sp>
      <p:sp>
        <p:nvSpPr>
          <p:cNvPr id="214" name="Google Shape;214;p38"/>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38"/>
          <p:cNvPicPr preferRelativeResize="0"/>
          <p:nvPr/>
        </p:nvPicPr>
        <p:blipFill>
          <a:blip r:embed="rId3">
            <a:alphaModFix/>
          </a:blip>
          <a:stretch>
            <a:fillRect/>
          </a:stretch>
        </p:blipFill>
        <p:spPr>
          <a:xfrm>
            <a:off x="0" y="0"/>
            <a:ext cx="3961001" cy="3961001"/>
          </a:xfrm>
          <a:prstGeom prst="rect">
            <a:avLst/>
          </a:prstGeom>
          <a:noFill/>
          <a:ln>
            <a:noFill/>
          </a:ln>
        </p:spPr>
      </p:pic>
      <p:pic>
        <p:nvPicPr>
          <p:cNvPr id="216" name="Google Shape;216;p38"/>
          <p:cNvPicPr preferRelativeResize="0"/>
          <p:nvPr/>
        </p:nvPicPr>
        <p:blipFill>
          <a:blip r:embed="rId4">
            <a:alphaModFix/>
          </a:blip>
          <a:stretch>
            <a:fillRect/>
          </a:stretch>
        </p:blipFill>
        <p:spPr>
          <a:xfrm>
            <a:off x="5077025" y="-52988"/>
            <a:ext cx="4066976" cy="4066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Any Humanities question again?</a:t>
            </a:r>
            <a:endParaRPr/>
          </a:p>
        </p:txBody>
      </p:sp>
      <p:sp>
        <p:nvSpPr>
          <p:cNvPr id="222" name="Google Shape;222;p39"/>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9"/>
          <p:cNvPicPr preferRelativeResize="0"/>
          <p:nvPr/>
        </p:nvPicPr>
        <p:blipFill>
          <a:blip r:embed="rId3">
            <a:alphaModFix/>
          </a:blip>
          <a:stretch>
            <a:fillRect/>
          </a:stretch>
        </p:blipFill>
        <p:spPr>
          <a:xfrm>
            <a:off x="0" y="0"/>
            <a:ext cx="4143076" cy="4143076"/>
          </a:xfrm>
          <a:prstGeom prst="rect">
            <a:avLst/>
          </a:prstGeom>
          <a:noFill/>
          <a:ln>
            <a:noFill/>
          </a:ln>
        </p:spPr>
      </p:pic>
      <p:pic>
        <p:nvPicPr>
          <p:cNvPr id="224" name="Google Shape;224;p39"/>
          <p:cNvPicPr preferRelativeResize="0"/>
          <p:nvPr/>
        </p:nvPicPr>
        <p:blipFill>
          <a:blip r:embed="rId4">
            <a:alphaModFix/>
          </a:blip>
          <a:stretch>
            <a:fillRect/>
          </a:stretch>
        </p:blipFill>
        <p:spPr>
          <a:xfrm>
            <a:off x="4775950" y="0"/>
            <a:ext cx="4273574" cy="4273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40"/>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Maps, paintings, arts, musics, drama, dance and other performance, languages, people, culture etc.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rgbClr val="FF0000"/>
                </a:solidFill>
              </a:rPr>
              <a:t>We all digital now</a:t>
            </a:r>
            <a:r>
              <a:rPr lang="en" u="sng">
                <a:solidFill>
                  <a:srgbClr val="FF0000"/>
                </a:solidFill>
              </a:rPr>
              <a:t>!!!</a:t>
            </a:r>
            <a:endParaRPr u="sng">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41"/>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rgbClr val="FF0000"/>
                </a:solidFill>
              </a:rPr>
              <a:t>And now we transformed into digital! </a:t>
            </a:r>
            <a:endParaRPr u="sng">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0" y="4560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Outline</a:t>
            </a:r>
            <a:endParaRPr sz="2820"/>
          </a:p>
        </p:txBody>
      </p:sp>
      <p:sp>
        <p:nvSpPr>
          <p:cNvPr id="69" name="Google Shape;69;p15"/>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457200" rtl="0" algn="l">
              <a:lnSpc>
                <a:spcPct val="200000"/>
              </a:lnSpc>
              <a:spcBef>
                <a:spcPts val="0"/>
              </a:spcBef>
              <a:spcAft>
                <a:spcPts val="0"/>
              </a:spcAft>
              <a:buNone/>
            </a:pPr>
            <a:r>
              <a:t/>
            </a:r>
            <a:endParaRPr/>
          </a:p>
          <a:p>
            <a:pPr indent="0" lvl="0" marL="457200" rtl="0" algn="l">
              <a:lnSpc>
                <a:spcPct val="200000"/>
              </a:lnSpc>
              <a:spcBef>
                <a:spcPts val="1000"/>
              </a:spcBef>
              <a:spcAft>
                <a:spcPts val="0"/>
              </a:spcAft>
              <a:buNone/>
            </a:pPr>
            <a:r>
              <a:t/>
            </a:r>
            <a:endParaRPr/>
          </a:p>
          <a:p>
            <a:pPr indent="0" lvl="0" marL="0" rtl="0" algn="l">
              <a:lnSpc>
                <a:spcPct val="200000"/>
              </a:lnSpc>
              <a:spcBef>
                <a:spcPts val="1000"/>
              </a:spcBef>
              <a:spcAft>
                <a:spcPts val="0"/>
              </a:spcAft>
              <a:buNone/>
            </a:pPr>
            <a:r>
              <a:rPr lang="en"/>
              <a:t>An understanding of Humanities as a field</a:t>
            </a:r>
            <a:endParaRPr/>
          </a:p>
          <a:p>
            <a:pPr indent="0" lvl="0" marL="0" rtl="0" algn="l">
              <a:lnSpc>
                <a:spcPct val="200000"/>
              </a:lnSpc>
              <a:spcBef>
                <a:spcPts val="1000"/>
              </a:spcBef>
              <a:spcAft>
                <a:spcPts val="0"/>
              </a:spcAft>
              <a:buNone/>
            </a:pPr>
            <a:r>
              <a:t/>
            </a:r>
            <a:endParaRPr/>
          </a:p>
          <a:p>
            <a:pPr indent="0" lvl="0" marL="457200" rtl="0" algn="l">
              <a:lnSpc>
                <a:spcPct val="200000"/>
              </a:lnSpc>
              <a:spcBef>
                <a:spcPts val="1000"/>
              </a:spcBef>
              <a:spcAft>
                <a:spcPts val="10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try to understand Humanities</a:t>
            </a:r>
            <a:endParaRPr/>
          </a:p>
        </p:txBody>
      </p:sp>
      <p:sp>
        <p:nvSpPr>
          <p:cNvPr id="75" name="Google Shape;75;p16"/>
          <p:cNvSpPr txBox="1"/>
          <p:nvPr>
            <p:ph idx="1" type="body"/>
          </p:nvPr>
        </p:nvSpPr>
        <p:spPr>
          <a:xfrm>
            <a:off x="311700" y="277800"/>
            <a:ext cx="8520600" cy="47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What is humanities? And can we define it?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45833"/>
              <a:buFont typeface="Arial"/>
              <a:buNone/>
            </a:pPr>
            <a:r>
              <a:rPr b="0" lang="en" sz="2400">
                <a:latin typeface="Cambria"/>
                <a:ea typeface="Cambria"/>
                <a:cs typeface="Cambria"/>
                <a:sym typeface="Cambria"/>
              </a:rPr>
              <a:t>(Mostly western)</a:t>
            </a:r>
            <a:endParaRPr/>
          </a:p>
        </p:txBody>
      </p:sp>
      <p:sp>
        <p:nvSpPr>
          <p:cNvPr id="81" name="Google Shape;81;p17"/>
          <p:cNvSpPr txBox="1"/>
          <p:nvPr>
            <p:ph idx="1" type="body"/>
          </p:nvPr>
        </p:nvSpPr>
        <p:spPr>
          <a:xfrm>
            <a:off x="311700" y="3799450"/>
            <a:ext cx="8520600" cy="478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u="sng">
                <a:solidFill>
                  <a:schemeClr val="hlink"/>
                </a:solidFill>
                <a:hlinkClick r:id="rId3"/>
              </a:rPr>
              <a:t>Link</a:t>
            </a:r>
            <a:endParaRPr/>
          </a:p>
          <a:p>
            <a:pPr indent="0" lvl="0" marL="0" rtl="0" algn="l">
              <a:lnSpc>
                <a:spcPct val="95000"/>
              </a:lnSpc>
              <a:spcBef>
                <a:spcPts val="1200"/>
              </a:spcBef>
              <a:spcAft>
                <a:spcPts val="0"/>
              </a:spcAft>
              <a:buSzPts val="275"/>
              <a:buNone/>
            </a:pPr>
            <a:r>
              <a:t/>
            </a:r>
            <a:endParaRPr/>
          </a:p>
          <a:p>
            <a:pPr indent="0" lvl="0" marL="0" rtl="0" algn="l">
              <a:lnSpc>
                <a:spcPct val="95000"/>
              </a:lnSpc>
              <a:spcBef>
                <a:spcPts val="1200"/>
              </a:spcBef>
              <a:spcAft>
                <a:spcPts val="1200"/>
              </a:spcAft>
              <a:buSzPts val="275"/>
              <a:buNone/>
            </a:pPr>
            <a:r>
              <a:t/>
            </a:r>
            <a:endParaRPr/>
          </a:p>
        </p:txBody>
      </p:sp>
      <p:pic>
        <p:nvPicPr>
          <p:cNvPr descr="https://web.archive.org/web/20140329071804/http://shc.stanford.edu/what-are-the-humanities" id="82" name="Google Shape;82;p17"/>
          <p:cNvPicPr preferRelativeResize="0"/>
          <p:nvPr/>
        </p:nvPicPr>
        <p:blipFill rotWithShape="1">
          <a:blip r:embed="rId4">
            <a:alphaModFix/>
          </a:blip>
          <a:srcRect b="0" l="0" r="4961" t="0"/>
          <a:stretch/>
        </p:blipFill>
        <p:spPr>
          <a:xfrm>
            <a:off x="0" y="1295850"/>
            <a:ext cx="8690676" cy="255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165300" y="277800"/>
            <a:ext cx="8667000" cy="40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a:t>What Are the Humanities? </a:t>
            </a:r>
            <a:r>
              <a:rPr lang="en" u="sng">
                <a:solidFill>
                  <a:schemeClr val="hlink"/>
                </a:solidFill>
                <a:hlinkClick r:id="rId3"/>
              </a:rPr>
              <a:t>Collections by Alan Liu</a:t>
            </a:r>
            <a:endParaRPr/>
          </a:p>
          <a:p>
            <a:pPr indent="0" lvl="0" marL="0" rtl="0" algn="l">
              <a:spcBef>
                <a:spcPts val="1200"/>
              </a:spcBef>
              <a:spcAft>
                <a:spcPts val="0"/>
              </a:spcAft>
              <a:buNone/>
            </a:pPr>
            <a:r>
              <a:rPr lang="en"/>
              <a:t>Do we agree with all these </a:t>
            </a:r>
            <a:r>
              <a:rPr lang="en"/>
              <a:t>ideologies</a:t>
            </a:r>
            <a:r>
              <a:rPr lang="en"/>
              <a:t> ?</a:t>
            </a:r>
            <a:endParaRPr/>
          </a:p>
          <a:p>
            <a:pPr indent="0" lvl="0" marL="0" rtl="0" algn="l">
              <a:spcBef>
                <a:spcPts val="1200"/>
              </a:spcBef>
              <a:spcAft>
                <a:spcPts val="1200"/>
              </a:spcAft>
              <a:buNone/>
            </a:pPr>
            <a:r>
              <a:rPr lang="en" sz="1700" u="sng">
                <a:solidFill>
                  <a:srgbClr val="FF0000"/>
                </a:solidFill>
              </a:rPr>
              <a:t>(what is the difference between critical analysis, critical thinking and critical methods?)</a:t>
            </a:r>
            <a:endParaRPr sz="1700" u="sng">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9"/>
          <p:cNvSpPr txBox="1"/>
          <p:nvPr>
            <p:ph idx="1" type="body"/>
          </p:nvPr>
        </p:nvSpPr>
        <p:spPr>
          <a:xfrm>
            <a:off x="132675" y="65400"/>
            <a:ext cx="8895000" cy="49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t/>
            </a:r>
            <a:endParaRPr b="1" sz="1700"/>
          </a:p>
          <a:p>
            <a:pPr indent="0" lvl="0" marL="0" rtl="0" algn="l">
              <a:spcBef>
                <a:spcPts val="1200"/>
              </a:spcBef>
              <a:spcAft>
                <a:spcPts val="0"/>
              </a:spcAft>
              <a:buSzPts val="852"/>
              <a:buNone/>
            </a:pPr>
            <a:r>
              <a:rPr b="1" lang="en" sz="1700"/>
              <a:t>Critical thinking:</a:t>
            </a:r>
            <a:r>
              <a:rPr b="1" lang="en" sz="1700"/>
              <a:t> </a:t>
            </a:r>
            <a:r>
              <a:rPr lang="en" sz="1700"/>
              <a:t>Able to think clearly and rationally…Additionally, we ask questions, analyze, interpret, evaluate, and form judgments about what we read, hear, say, or write. The word "critical" originates from the Greek term </a:t>
            </a:r>
            <a:r>
              <a:rPr i="1" lang="en" sz="1700">
                <a:solidFill>
                  <a:srgbClr val="FF0000"/>
                </a:solidFill>
              </a:rPr>
              <a:t>kritikos</a:t>
            </a:r>
            <a:r>
              <a:rPr lang="en" sz="1700"/>
              <a:t>, which means "</a:t>
            </a:r>
            <a:r>
              <a:rPr lang="en" sz="1700">
                <a:solidFill>
                  <a:srgbClr val="FF0000"/>
                </a:solidFill>
              </a:rPr>
              <a:t>able to judge or discern</a:t>
            </a:r>
            <a:r>
              <a:rPr lang="en" sz="1700"/>
              <a:t>." </a:t>
            </a:r>
            <a:endParaRPr sz="1700"/>
          </a:p>
          <a:p>
            <a:pPr indent="0" lvl="0" marL="0" rtl="0" algn="l">
              <a:spcBef>
                <a:spcPts val="1200"/>
              </a:spcBef>
              <a:spcAft>
                <a:spcPts val="0"/>
              </a:spcAft>
              <a:buSzPts val="852"/>
              <a:buNone/>
            </a:pPr>
            <a:r>
              <a:rPr b="1" lang="en" sz="1700"/>
              <a:t>Critical analysis: </a:t>
            </a:r>
            <a:r>
              <a:rPr lang="en" sz="1700"/>
              <a:t>asking questions such as why, how, what etc. to understand certain concept and ideas in the text and try to connect with the knowledge, theories and models you already know. </a:t>
            </a:r>
            <a:endParaRPr sz="1700"/>
          </a:p>
          <a:p>
            <a:pPr indent="0" lvl="0" marL="0" rtl="0" algn="l">
              <a:spcBef>
                <a:spcPts val="1200"/>
              </a:spcBef>
              <a:spcAft>
                <a:spcPts val="0"/>
              </a:spcAft>
              <a:buSzPts val="852"/>
              <a:buNone/>
            </a:pPr>
            <a:r>
              <a:rPr b="1" lang="en" sz="1700"/>
              <a:t>Critical method:</a:t>
            </a:r>
            <a:r>
              <a:rPr lang="en" sz="1700"/>
              <a:t> a systematic approach to analyzing, interpreting, and evaluating cultural artifacts, texts, and practices including qualitative study, critical thinking, </a:t>
            </a:r>
            <a:r>
              <a:rPr lang="en" sz="1700"/>
              <a:t>theoretical</a:t>
            </a:r>
            <a:r>
              <a:rPr lang="en" sz="1700"/>
              <a:t> frameworks etc. </a:t>
            </a:r>
            <a:endParaRPr sz="1700"/>
          </a:p>
          <a:p>
            <a:pPr indent="0" lvl="0" marL="0" rtl="0" algn="l">
              <a:spcBef>
                <a:spcPts val="1200"/>
              </a:spcBef>
              <a:spcAft>
                <a:spcPts val="0"/>
              </a:spcAft>
              <a:buClr>
                <a:schemeClr val="dk1"/>
              </a:buClr>
              <a:buSzPts val="1100"/>
              <a:buFont typeface="Arial"/>
              <a:buNone/>
            </a:pPr>
            <a:r>
              <a:rPr b="1" lang="en" sz="1700"/>
              <a:t>Analytical approach: </a:t>
            </a:r>
            <a:r>
              <a:rPr lang="en" sz="1700"/>
              <a:t>Observations, patterns, breaking a topic down into a units, methodologically driven</a:t>
            </a:r>
            <a:endParaRPr sz="1700"/>
          </a:p>
          <a:p>
            <a:pPr indent="0" lvl="0" marL="0" rtl="0" algn="l">
              <a:spcBef>
                <a:spcPts val="1200"/>
              </a:spcBef>
              <a:spcAft>
                <a:spcPts val="0"/>
              </a:spcAft>
              <a:buSzPts val="852"/>
              <a:buNone/>
            </a:pPr>
            <a:r>
              <a:t/>
            </a:r>
            <a:endParaRPr sz="1700"/>
          </a:p>
          <a:p>
            <a:pPr indent="0" lvl="0" marL="0" rtl="0" algn="l">
              <a:spcBef>
                <a:spcPts val="1200"/>
              </a:spcBef>
              <a:spcAft>
                <a:spcPts val="0"/>
              </a:spcAft>
              <a:buSzPts val="852"/>
              <a:buNone/>
            </a:pPr>
            <a:r>
              <a:t/>
            </a:r>
            <a:endParaRPr b="1" sz="1700"/>
          </a:p>
          <a:p>
            <a:pPr indent="0" lvl="0" marL="0" rtl="0" algn="l">
              <a:spcBef>
                <a:spcPts val="1200"/>
              </a:spcBef>
              <a:spcAft>
                <a:spcPts val="1200"/>
              </a:spcAft>
              <a:buSzPts val="852"/>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0" y="4560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A quick history</a:t>
            </a:r>
            <a:endParaRPr sz="2820"/>
          </a:p>
        </p:txBody>
      </p:sp>
      <p:sp>
        <p:nvSpPr>
          <p:cNvPr id="100" name="Google Shape;100;p20"/>
          <p:cNvSpPr txBox="1"/>
          <p:nvPr>
            <p:ph idx="1" type="body"/>
          </p:nvPr>
        </p:nvSpPr>
        <p:spPr>
          <a:xfrm>
            <a:off x="311700" y="277800"/>
            <a:ext cx="8520600" cy="4424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According to </a:t>
            </a:r>
            <a:r>
              <a:rPr lang="en" u="sng">
                <a:solidFill>
                  <a:schemeClr val="hlink"/>
                </a:solidFill>
                <a:hlinkClick r:id="rId3"/>
              </a:rPr>
              <a:t>Britannica</a:t>
            </a:r>
            <a:r>
              <a:rPr lang="en" u="sng">
                <a:solidFill>
                  <a:schemeClr val="hlink"/>
                </a:solidFill>
                <a:hlinkClick r:id="rId4"/>
              </a:rPr>
              <a:t> </a:t>
            </a:r>
            <a:r>
              <a:rPr lang="en"/>
              <a:t>encyclopedia… </a:t>
            </a:r>
            <a:endParaRPr/>
          </a:p>
          <a:p>
            <a:pPr indent="0" lvl="0" marL="0" rtl="0" algn="l">
              <a:spcBef>
                <a:spcPts val="1200"/>
              </a:spcBef>
              <a:spcAft>
                <a:spcPts val="0"/>
              </a:spcAft>
              <a:buNone/>
            </a:pPr>
            <a:r>
              <a:rPr lang="en"/>
              <a:t>“</a:t>
            </a:r>
            <a:r>
              <a:rPr lang="en"/>
              <a:t>Humanities, those </a:t>
            </a:r>
            <a:r>
              <a:rPr lang="en" u="sng">
                <a:solidFill>
                  <a:srgbClr val="980000"/>
                </a:solidFill>
              </a:rPr>
              <a:t>branches of knowledge that concern themselves with </a:t>
            </a:r>
            <a:r>
              <a:rPr lang="en" u="sng">
                <a:solidFill>
                  <a:srgbClr val="FF0000"/>
                </a:solidFill>
              </a:rPr>
              <a:t>human beings</a:t>
            </a:r>
            <a:r>
              <a:rPr lang="en" u="sng">
                <a:solidFill>
                  <a:srgbClr val="980000"/>
                </a:solidFill>
              </a:rPr>
              <a:t> and their </a:t>
            </a:r>
            <a:r>
              <a:rPr lang="en" u="sng">
                <a:solidFill>
                  <a:srgbClr val="FF0000"/>
                </a:solidFill>
              </a:rPr>
              <a:t>culture </a:t>
            </a:r>
            <a:r>
              <a:rPr lang="en" u="sng">
                <a:solidFill>
                  <a:srgbClr val="980000"/>
                </a:solidFill>
              </a:rPr>
              <a:t>or with </a:t>
            </a:r>
            <a:r>
              <a:rPr lang="en" u="sng">
                <a:solidFill>
                  <a:srgbClr val="980000"/>
                </a:solidFill>
              </a:rPr>
              <a:t>analytic </a:t>
            </a:r>
            <a:r>
              <a:rPr lang="en" u="sng">
                <a:solidFill>
                  <a:srgbClr val="980000"/>
                </a:solidFill>
              </a:rPr>
              <a:t>and </a:t>
            </a:r>
            <a:r>
              <a:rPr lang="en" u="sng">
                <a:solidFill>
                  <a:srgbClr val="FF0000"/>
                </a:solidFill>
              </a:rPr>
              <a:t>critical methods </a:t>
            </a:r>
            <a:r>
              <a:rPr lang="en" u="sng">
                <a:solidFill>
                  <a:srgbClr val="980000"/>
                </a:solidFill>
              </a:rPr>
              <a:t>of inquiry derived from an appreciation of human values</a:t>
            </a:r>
            <a:r>
              <a:rPr lang="en"/>
              <a:t> and of the unique ability of the human spirit to express itself. As a group of educational disciplines, the humanities are distinguished in content and method from the physical and biological sciences and, somewhat less decisively, from the social sciences. The humanities include the study of all languages and literatures, the arts, history, and philosophy.”</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0" y="456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a:t>
            </a:r>
            <a:endParaRPr/>
          </a:p>
        </p:txBody>
      </p:sp>
      <p:sp>
        <p:nvSpPr>
          <p:cNvPr id="106" name="Google Shape;106;p21"/>
          <p:cNvSpPr txBox="1"/>
          <p:nvPr>
            <p:ph idx="1" type="body"/>
          </p:nvPr>
        </p:nvSpPr>
        <p:spPr>
          <a:xfrm>
            <a:off x="311700" y="167475"/>
            <a:ext cx="8520600" cy="4821300"/>
          </a:xfrm>
          <a:prstGeom prst="rect">
            <a:avLst/>
          </a:prstGeom>
        </p:spPr>
        <p:txBody>
          <a:bodyPr anchorCtr="0" anchor="t" bIns="91425" lIns="91425" spcFirstLastPara="1" rIns="91425" wrap="square" tIns="91425">
            <a:normAutofit/>
          </a:bodyPr>
          <a:lstStyle/>
          <a:p>
            <a:pPr indent="0" lvl="0" marL="0" rtl="0" algn="l">
              <a:lnSpc>
                <a:spcPct val="115000"/>
              </a:lnSpc>
              <a:spcBef>
                <a:spcPts val="1000"/>
              </a:spcBef>
              <a:spcAft>
                <a:spcPts val="0"/>
              </a:spcAft>
              <a:buNone/>
            </a:pPr>
            <a:r>
              <a:rPr lang="en"/>
              <a:t>H</a:t>
            </a:r>
            <a:r>
              <a:rPr lang="en"/>
              <a:t>umanities originated from Classical Greek term </a:t>
            </a:r>
            <a:r>
              <a:rPr i="1" lang="en"/>
              <a:t>paideia</a:t>
            </a:r>
            <a:r>
              <a:rPr lang="en"/>
              <a:t>, a general education course from the mid-5th century BCE. </a:t>
            </a:r>
            <a:endParaRPr/>
          </a:p>
          <a:p>
            <a:pPr indent="0" lvl="0" marL="0" rtl="0" algn="l">
              <a:lnSpc>
                <a:spcPct val="115000"/>
              </a:lnSpc>
              <a:spcBef>
                <a:spcPts val="1200"/>
              </a:spcBef>
              <a:spcAft>
                <a:spcPts val="0"/>
              </a:spcAft>
              <a:buNone/>
            </a:pPr>
            <a:r>
              <a:rPr i="1" lang="en"/>
              <a:t>Paideia </a:t>
            </a:r>
            <a:r>
              <a:rPr lang="en"/>
              <a:t>prepared young men for active citizenship in the city-state. </a:t>
            </a:r>
            <a:endParaRPr/>
          </a:p>
          <a:p>
            <a:pPr indent="0" lvl="0" marL="0" rtl="0" algn="l">
              <a:lnSpc>
                <a:spcPct val="115000"/>
              </a:lnSpc>
              <a:spcBef>
                <a:spcPts val="1200"/>
              </a:spcBef>
              <a:spcAft>
                <a:spcPts val="0"/>
              </a:spcAft>
              <a:buNone/>
            </a:pPr>
            <a:r>
              <a:rPr lang="en"/>
              <a:t>Roman scholar Cicero’s </a:t>
            </a:r>
            <a:r>
              <a:rPr i="1" lang="en"/>
              <a:t>humanitas</a:t>
            </a:r>
            <a:r>
              <a:rPr lang="en"/>
              <a:t>, outlined in </a:t>
            </a:r>
            <a:r>
              <a:rPr i="1" lang="en"/>
              <a:t>De oratore </a:t>
            </a:r>
            <a:r>
              <a:rPr lang="en"/>
              <a:t>(55 BCE), was a training program for orators. </a:t>
            </a:r>
            <a:endParaRPr/>
          </a:p>
          <a:p>
            <a:pPr indent="0" lvl="0" marL="0" rtl="0" algn="l">
              <a:lnSpc>
                <a:spcPct val="115000"/>
              </a:lnSpc>
              <a:spcBef>
                <a:spcPts val="1200"/>
              </a:spcBef>
              <a:spcAft>
                <a:spcPts val="1200"/>
              </a:spcAft>
              <a:buNone/>
            </a:pPr>
            <a:r>
              <a:rPr lang="en"/>
              <a:t>In the early Middle Ages, Church Fathers adapted </a:t>
            </a:r>
            <a:r>
              <a:rPr i="1" lang="en"/>
              <a:t>paideia </a:t>
            </a:r>
            <a:r>
              <a:rPr lang="en"/>
              <a:t>and </a:t>
            </a:r>
            <a:r>
              <a:rPr i="1" lang="en"/>
              <a:t>humanitas </a:t>
            </a:r>
            <a:r>
              <a:rPr lang="en"/>
              <a:t>or </a:t>
            </a:r>
            <a:r>
              <a:rPr i="1" lang="en"/>
              <a:t>liberal arts </a:t>
            </a:r>
            <a:r>
              <a:rPr lang="en"/>
              <a:t>to Christian education, including </a:t>
            </a:r>
            <a:r>
              <a:rPr lang="en" u="sng">
                <a:solidFill>
                  <a:srgbClr val="980000"/>
                </a:solidFill>
              </a:rPr>
              <a:t>mathematics, linguistics, history, philosophy, and science.</a:t>
            </a:r>
            <a:endParaRPr u="sng">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